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8" r:id="rId2"/>
    <p:sldId id="257" r:id="rId3"/>
    <p:sldId id="261" r:id="rId4"/>
    <p:sldId id="262" r:id="rId5"/>
    <p:sldId id="263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5" r:id="rId15"/>
    <p:sldId id="276" r:id="rId16"/>
    <p:sldId id="277" r:id="rId1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15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43DB8-6444-854A-AC55-FF0E8EC43B5D}" type="datetimeFigureOut">
              <a:rPr lang="es-ES" smtClean="0"/>
              <a:t>8/12/18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ABCDD-B5AB-2045-9B23-7F41DAE08B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5901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E8D52-A97B-4D98-B2CB-090418A296B4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1096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7FD59-B7C8-4493-8E3E-430A47000819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5381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7FD59-B7C8-4493-8E3E-430A47000819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0936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7FD59-B7C8-4493-8E3E-430A47000819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3934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7FD59-B7C8-4493-8E3E-430A47000819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1672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7E0-8095-8544-A193-0003059AE5AE}" type="datetimeFigureOut">
              <a:rPr lang="es-ES" smtClean="0"/>
              <a:t>8/12/18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B022-3740-184D-9F85-CF510E7FAE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57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7E0-8095-8544-A193-0003059AE5AE}" type="datetimeFigureOut">
              <a:rPr lang="es-ES" smtClean="0"/>
              <a:t>8/12/18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B022-3740-184D-9F85-CF510E7FAE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331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7E0-8095-8544-A193-0003059AE5AE}" type="datetimeFigureOut">
              <a:rPr lang="es-ES" smtClean="0"/>
              <a:t>8/12/18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B022-3740-184D-9F85-CF510E7FAE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6726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7E0-8095-8544-A193-0003059AE5AE}" type="datetimeFigureOut">
              <a:rPr lang="es-ES" smtClean="0"/>
              <a:t>8/12/18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B022-3740-184D-9F85-CF510E7FAE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327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7E0-8095-8544-A193-0003059AE5AE}" type="datetimeFigureOut">
              <a:rPr lang="es-ES" smtClean="0"/>
              <a:t>8/12/18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B022-3740-184D-9F85-CF510E7FAE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756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7E0-8095-8544-A193-0003059AE5AE}" type="datetimeFigureOut">
              <a:rPr lang="es-ES" smtClean="0"/>
              <a:t>8/12/18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B022-3740-184D-9F85-CF510E7FAE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6805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7E0-8095-8544-A193-0003059AE5AE}" type="datetimeFigureOut">
              <a:rPr lang="es-ES" smtClean="0"/>
              <a:t>8/12/18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B022-3740-184D-9F85-CF510E7FAE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9108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7E0-8095-8544-A193-0003059AE5AE}" type="datetimeFigureOut">
              <a:rPr lang="es-ES" smtClean="0"/>
              <a:t>8/12/18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B022-3740-184D-9F85-CF510E7FAE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8509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7E0-8095-8544-A193-0003059AE5AE}" type="datetimeFigureOut">
              <a:rPr lang="es-ES" smtClean="0"/>
              <a:t>8/12/18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B022-3740-184D-9F85-CF510E7FAE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5277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7E0-8095-8544-A193-0003059AE5AE}" type="datetimeFigureOut">
              <a:rPr lang="es-ES" smtClean="0"/>
              <a:t>8/12/18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B022-3740-184D-9F85-CF510E7FAE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2059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7E0-8095-8544-A193-0003059AE5AE}" type="datetimeFigureOut">
              <a:rPr lang="es-ES" smtClean="0"/>
              <a:t>8/12/18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B022-3740-184D-9F85-CF510E7FAE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7690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DA7E0-8095-8544-A193-0003059AE5AE}" type="datetimeFigureOut">
              <a:rPr lang="es-ES" smtClean="0"/>
              <a:t>8/12/18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FB022-3740-184D-9F85-CF510E7FAE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977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39.png"/><Relationship Id="rId7" Type="http://schemas.openxmlformats.org/officeDocument/2006/relationships/image" Target="../media/image40.jpeg"/><Relationship Id="rId8" Type="http://schemas.openxmlformats.org/officeDocument/2006/relationships/image" Target="../media/image41.jpeg"/><Relationship Id="rId9" Type="http://schemas.openxmlformats.org/officeDocument/2006/relationships/image" Target="../media/image42.jpeg"/><Relationship Id="rId1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14.jpe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9" t="19547" r="8339" b="1449"/>
          <a:stretch/>
        </p:blipFill>
        <p:spPr>
          <a:xfrm>
            <a:off x="5534" y="-14955"/>
            <a:ext cx="9144000" cy="6793974"/>
          </a:xfrm>
          <a:prstGeom prst="rect">
            <a:avLst/>
          </a:prstGeom>
        </p:spPr>
      </p:pic>
      <p:sp>
        <p:nvSpPr>
          <p:cNvPr id="10" name="9 Rectángulo redondeado"/>
          <p:cNvSpPr/>
          <p:nvPr/>
        </p:nvSpPr>
        <p:spPr>
          <a:xfrm>
            <a:off x="329061" y="4761834"/>
            <a:ext cx="8496944" cy="1565278"/>
          </a:xfrm>
          <a:prstGeom prst="round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65"/>
            <a:ext cx="9144000" cy="182819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13"/>
          <a:stretch/>
        </p:blipFill>
        <p:spPr>
          <a:xfrm>
            <a:off x="521439" y="4974496"/>
            <a:ext cx="1639870" cy="1139954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2339752" y="5282863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RESULTADOS</a:t>
            </a:r>
          </a:p>
          <a:p>
            <a:r>
              <a:rPr lang="es-CL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FUNDACIÓN </a:t>
            </a:r>
            <a:r>
              <a:rPr lang="es-CL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BELÉN EDUCA</a:t>
            </a:r>
            <a:endParaRPr lang="es-CL" sz="28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56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73" y="3113370"/>
            <a:ext cx="9144000" cy="376963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02565"/>
            <a:ext cx="9144000" cy="182819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72" y="152814"/>
            <a:ext cx="8742815" cy="755906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221672" y="376991"/>
            <a:ext cx="79507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100" b="1" dirty="0" smtClean="0">
                <a:solidFill>
                  <a:srgbClr val="C00000"/>
                </a:solidFill>
                <a:latin typeface="Gill Sans MT" pitchFamily="34" charset="0"/>
                <a:cs typeface="Calibri" panose="020F0502020204030204" pitchFamily="34" charset="0"/>
              </a:rPr>
              <a:t>2.</a:t>
            </a:r>
            <a:r>
              <a:rPr lang="es-CL" sz="2100" b="1" dirty="0" smtClean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 PSU, rango de logro resultado histórico FBE 2010-2017</a:t>
            </a:r>
            <a:endParaRPr lang="es-ES_tradnl" sz="2100" b="1" dirty="0">
              <a:solidFill>
                <a:schemeClr val="tx2">
                  <a:lumMod val="75000"/>
                </a:schemeClr>
              </a:solidFill>
              <a:latin typeface="Gill Sans MT" pitchFamily="34" charset="0"/>
              <a:cs typeface="Calibri" panose="020F0502020204030204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11" y="1163632"/>
            <a:ext cx="6950465" cy="370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0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9" y="-27384"/>
            <a:ext cx="9144000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02565"/>
            <a:ext cx="9144000" cy="182819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72" y="152814"/>
            <a:ext cx="8742815" cy="755906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221672" y="44624"/>
            <a:ext cx="6438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C00000"/>
                </a:solidFill>
                <a:latin typeface="Gill Sans MT" pitchFamily="34" charset="0"/>
                <a:cs typeface="Calibri" panose="020F0502020204030204" pitchFamily="34" charset="0"/>
              </a:rPr>
              <a:t>2.</a:t>
            </a:r>
            <a:r>
              <a:rPr lang="es-CL" sz="2400" b="1" dirty="0" smtClean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 </a:t>
            </a:r>
            <a:r>
              <a:rPr lang="es-CL" sz="2400" b="1" dirty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PSU </a:t>
            </a:r>
            <a:r>
              <a:rPr lang="es-CL" sz="2400" b="1" dirty="0" smtClean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2017</a:t>
            </a:r>
            <a:r>
              <a:rPr lang="es-CL" sz="2400" b="1" dirty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,</a:t>
            </a:r>
            <a:r>
              <a:rPr lang="es-CL" sz="2400" b="1" dirty="0" smtClean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 </a:t>
            </a:r>
            <a:r>
              <a:rPr lang="es-CL" sz="2400" b="1" dirty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c</a:t>
            </a:r>
            <a:r>
              <a:rPr lang="es-CL" sz="2400" b="1" dirty="0" smtClean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omparativo  con colegios </a:t>
            </a:r>
            <a:r>
              <a:rPr lang="es-CL" sz="2400" b="1" dirty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p</a:t>
            </a:r>
            <a:r>
              <a:rPr lang="es-CL" sz="2400" b="1" dirty="0" smtClean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articulares </a:t>
            </a:r>
            <a:r>
              <a:rPr lang="es-CL" sz="2400" b="1" dirty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s</a:t>
            </a:r>
            <a:r>
              <a:rPr lang="es-CL" sz="2400" b="1" dirty="0" smtClean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ubvencionados</a:t>
            </a:r>
            <a:endParaRPr lang="es-ES_tradnl" sz="2400" b="1" dirty="0">
              <a:solidFill>
                <a:schemeClr val="tx2">
                  <a:lumMod val="75000"/>
                </a:schemeClr>
              </a:solidFill>
              <a:latin typeface="Gill Sans MT" pitchFamily="34" charset="0"/>
              <a:cs typeface="Calibri" panose="020F0502020204030204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72" y="1268760"/>
            <a:ext cx="8530413" cy="511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49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02565"/>
            <a:ext cx="9144000" cy="182819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72" y="152814"/>
            <a:ext cx="8742815" cy="755906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221672" y="376991"/>
            <a:ext cx="7734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C00000"/>
                </a:solidFill>
                <a:latin typeface="Gill Sans MT" pitchFamily="34" charset="0"/>
                <a:cs typeface="Calibri" panose="020F0502020204030204" pitchFamily="34" charset="0"/>
              </a:rPr>
              <a:t>2.</a:t>
            </a:r>
            <a:r>
              <a:rPr lang="es-CL" sz="2400" b="1" dirty="0" smtClean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 </a:t>
            </a:r>
            <a:r>
              <a:rPr lang="es-CL" sz="2400" b="1" dirty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Categoría de Desempeño </a:t>
            </a:r>
            <a:r>
              <a:rPr lang="es-CL" sz="2400" b="1" dirty="0" smtClean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de colegios</a:t>
            </a:r>
            <a:endParaRPr lang="es-ES_tradnl" sz="2400" b="1" dirty="0">
              <a:solidFill>
                <a:schemeClr val="tx2">
                  <a:lumMod val="75000"/>
                </a:schemeClr>
              </a:solidFill>
              <a:latin typeface="Gill Sans MT" pitchFamily="34" charset="0"/>
              <a:cs typeface="Calibri" panose="020F050202020403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3" y="1052736"/>
            <a:ext cx="8352932" cy="5076106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35496" y="6309320"/>
            <a:ext cx="9750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C00000"/>
                </a:solidFill>
              </a:rPr>
              <a:t>* Agencia </a:t>
            </a:r>
            <a:r>
              <a:rPr lang="es-CL" b="1" dirty="0">
                <a:solidFill>
                  <a:srgbClr val="C00000"/>
                </a:solidFill>
              </a:rPr>
              <a:t>de Calidad </a:t>
            </a: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entregó Categoría de Desempeño a todos los establecimientos de </a:t>
            </a:r>
            <a:r>
              <a:rPr lang="es-CL" dirty="0" smtClean="0">
                <a:solidFill>
                  <a:schemeClr val="accent1">
                    <a:lumMod val="50000"/>
                  </a:schemeClr>
                </a:solidFill>
              </a:rPr>
              <a:t>Chile.</a:t>
            </a:r>
            <a:endParaRPr lang="es-CL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28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596" y="2483843"/>
            <a:ext cx="9165079" cy="4401541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02565"/>
            <a:ext cx="9144000" cy="182819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72" y="152814"/>
            <a:ext cx="8742815" cy="755906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221672" y="376991"/>
            <a:ext cx="7734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C00000"/>
                </a:solidFill>
                <a:latin typeface="Gill Sans MT" pitchFamily="34" charset="0"/>
                <a:cs typeface="Calibri" panose="020F0502020204030204" pitchFamily="34" charset="0"/>
              </a:rPr>
              <a:t>2.</a:t>
            </a:r>
            <a:r>
              <a:rPr lang="es-CL" sz="2400" b="1" dirty="0" smtClean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  </a:t>
            </a:r>
            <a:r>
              <a:rPr lang="es-CL" sz="2400" b="1" dirty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Excelencia académica</a:t>
            </a:r>
            <a:endParaRPr lang="es-ES_tradnl" sz="2400" b="1" dirty="0">
              <a:solidFill>
                <a:schemeClr val="tx2">
                  <a:lumMod val="75000"/>
                </a:schemeClr>
              </a:solidFill>
              <a:latin typeface="Gill Sans MT" pitchFamily="34" charset="0"/>
              <a:cs typeface="Calibri" panose="020F0502020204030204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72" y="980728"/>
            <a:ext cx="5358440" cy="2626214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963" y="1081459"/>
            <a:ext cx="2392694" cy="1915493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1733840" y="6309320"/>
            <a:ext cx="9750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* La entrega el Ministerio de Educación</a:t>
            </a: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61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/>
          <a:stretch/>
        </p:blipFill>
        <p:spPr>
          <a:xfrm>
            <a:off x="221672" y="404664"/>
            <a:ext cx="8742815" cy="755906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65"/>
            <a:ext cx="9144000" cy="182819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8"/>
          <a:stretch/>
        </p:blipFill>
        <p:spPr>
          <a:xfrm>
            <a:off x="5076056" y="2081048"/>
            <a:ext cx="3576192" cy="4300257"/>
          </a:xfrm>
          <a:prstGeom prst="rect">
            <a:avLst/>
          </a:prstGeom>
        </p:spPr>
      </p:pic>
      <p:pic>
        <p:nvPicPr>
          <p:cNvPr id="9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0803" cy="679397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6084168" y="1333217"/>
            <a:ext cx="16933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spc="-300" dirty="0" smtClean="0">
                <a:solidFill>
                  <a:srgbClr val="007A37"/>
                </a:solidFill>
                <a:latin typeface="Kartika" pitchFamily="18" charset="0"/>
                <a:ea typeface="Adobe Heiti Std R" pitchFamily="34" charset="-128"/>
                <a:cs typeface="Kartika" pitchFamily="18" charset="0"/>
              </a:rPr>
              <a:t>63%</a:t>
            </a:r>
            <a:endParaRPr lang="es-CL" sz="6000" b="1" spc="-300" dirty="0">
              <a:solidFill>
                <a:srgbClr val="007A37"/>
              </a:solidFill>
              <a:latin typeface="Kartika" pitchFamily="18" charset="0"/>
              <a:ea typeface="Adobe Heiti Std R" pitchFamily="34" charset="-128"/>
              <a:cs typeface="Kartika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372200" y="3396987"/>
            <a:ext cx="1008112" cy="680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9 CuadroTexto"/>
          <p:cNvSpPr txBox="1"/>
          <p:nvPr/>
        </p:nvSpPr>
        <p:spPr>
          <a:xfrm>
            <a:off x="6479034" y="3349441"/>
            <a:ext cx="16933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spc="-300" dirty="0" smtClean="0">
                <a:solidFill>
                  <a:srgbClr val="007A37"/>
                </a:solidFill>
                <a:latin typeface="Kartika" pitchFamily="18" charset="0"/>
                <a:ea typeface="Adobe Heiti Std R" pitchFamily="34" charset="-128"/>
                <a:cs typeface="Kartika" pitchFamily="18" charset="0"/>
              </a:rPr>
              <a:t>5</a:t>
            </a:r>
            <a:endParaRPr lang="es-CL" sz="6000" b="1" spc="-300" dirty="0">
              <a:solidFill>
                <a:srgbClr val="007A37"/>
              </a:solidFill>
              <a:latin typeface="Kartika" pitchFamily="18" charset="0"/>
              <a:ea typeface="Adobe Heiti Std R" pitchFamily="34" charset="-128"/>
              <a:cs typeface="Kartik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7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/>
          <a:stretch/>
        </p:blipFill>
        <p:spPr>
          <a:xfrm>
            <a:off x="221672" y="404664"/>
            <a:ext cx="8742815" cy="755906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221672" y="476672"/>
            <a:ext cx="766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2.a. </a:t>
            </a:r>
            <a:r>
              <a:rPr lang="es-CL" sz="28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Técnico Profesional, prácticas profesionales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65"/>
            <a:ext cx="9144000" cy="18281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672" y="3032957"/>
            <a:ext cx="5354104" cy="108012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" b="1812"/>
          <a:stretch/>
        </p:blipFill>
        <p:spPr>
          <a:xfrm>
            <a:off x="1" y="4581380"/>
            <a:ext cx="3059832" cy="198112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"/>
          <a:stretch/>
        </p:blipFill>
        <p:spPr>
          <a:xfrm>
            <a:off x="3059833" y="4581380"/>
            <a:ext cx="3127783" cy="198112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" r="4154"/>
          <a:stretch/>
        </p:blipFill>
        <p:spPr>
          <a:xfrm>
            <a:off x="6187616" y="4581380"/>
            <a:ext cx="2956384" cy="198112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33" y="1700808"/>
            <a:ext cx="8060707" cy="109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14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" y="0"/>
            <a:ext cx="9144000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02565"/>
            <a:ext cx="9144000" cy="182819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72" y="152814"/>
            <a:ext cx="8742815" cy="755906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179280" y="376992"/>
            <a:ext cx="8929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200" b="1" dirty="0" smtClean="0">
                <a:solidFill>
                  <a:srgbClr val="C00000"/>
                </a:solidFill>
                <a:latin typeface="Gill Sans MT" pitchFamily="34" charset="0"/>
                <a:cs typeface="Calibri" panose="020F0502020204030204" pitchFamily="34" charset="0"/>
              </a:rPr>
              <a:t>2. </a:t>
            </a:r>
            <a:r>
              <a:rPr lang="es-CL" sz="2200" b="1" dirty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Egresados </a:t>
            </a:r>
            <a:r>
              <a:rPr lang="es-CL" sz="2200" b="1" dirty="0" smtClean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2017 </a:t>
            </a:r>
            <a:r>
              <a:rPr lang="es-CL" sz="2200" b="1" dirty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que continúan </a:t>
            </a:r>
            <a:r>
              <a:rPr lang="es-CL" sz="2200" b="1" dirty="0" smtClean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estudiando en el 2018</a:t>
            </a:r>
            <a:endParaRPr lang="es-ES_tradnl" sz="2200" b="1" dirty="0">
              <a:solidFill>
                <a:schemeClr val="tx2">
                  <a:lumMod val="75000"/>
                </a:schemeClr>
              </a:solidFill>
              <a:latin typeface="Gill Sans MT" pitchFamily="34" charset="0"/>
              <a:cs typeface="Calibri" panose="020F0502020204030204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29" y="958750"/>
            <a:ext cx="8320110" cy="55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07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65"/>
            <a:ext cx="9144000" cy="182819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/>
          <a:stretch/>
        </p:blipFill>
        <p:spPr>
          <a:xfrm>
            <a:off x="221672" y="404664"/>
            <a:ext cx="8742815" cy="755906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4" y="2780928"/>
            <a:ext cx="7507054" cy="3366890"/>
          </a:xfrm>
          <a:prstGeom prst="rect">
            <a:avLst/>
          </a:prstGeom>
        </p:spPr>
      </p:pic>
      <p:pic>
        <p:nvPicPr>
          <p:cNvPr id="4" name="Imagen 3" descr="EGRESADOS-06-06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736" y="957374"/>
            <a:ext cx="10058400" cy="209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09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/>
          <a:stretch/>
        </p:blipFill>
        <p:spPr>
          <a:xfrm>
            <a:off x="221672" y="404664"/>
            <a:ext cx="8742815" cy="755906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221672" y="476672"/>
            <a:ext cx="730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1.  </a:t>
            </a:r>
            <a:r>
              <a:rPr lang="es-CL" sz="28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Fundación Belén Educa, evolución de matrícula</a:t>
            </a:r>
            <a:endParaRPr lang="es-CL" sz="2800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65"/>
            <a:ext cx="9144000" cy="182819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124744"/>
            <a:ext cx="756571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03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74"/>
          <a:stretch/>
        </p:blipFill>
        <p:spPr>
          <a:xfrm>
            <a:off x="0" y="1842654"/>
            <a:ext cx="9144000" cy="49513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02565"/>
            <a:ext cx="9144000" cy="182819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72" y="152814"/>
            <a:ext cx="8742815" cy="75590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651" y="1086272"/>
            <a:ext cx="6386731" cy="2748632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21672" y="332656"/>
            <a:ext cx="730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1.  </a:t>
            </a:r>
            <a:r>
              <a:rPr lang="es-CL" sz="28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Fundación Belén Educa, asistencia histórica</a:t>
            </a:r>
            <a:endParaRPr lang="es-CL" sz="2800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7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/>
          <a:stretch/>
        </p:blipFill>
        <p:spPr>
          <a:xfrm>
            <a:off x="221672" y="404664"/>
            <a:ext cx="8742815" cy="755906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221672" y="476672"/>
            <a:ext cx="730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1.  </a:t>
            </a:r>
            <a:r>
              <a:rPr lang="es-CL" sz="2800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Fundación Belén Educa, matrícula PIE</a:t>
            </a:r>
            <a:endParaRPr lang="es-CL" sz="2800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65"/>
            <a:ext cx="9144000" cy="182819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7" t="-28" r="19952" b="28"/>
          <a:stretch/>
        </p:blipFill>
        <p:spPr>
          <a:xfrm>
            <a:off x="5094515" y="1340768"/>
            <a:ext cx="4049486" cy="523586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38" y="1952836"/>
            <a:ext cx="4334812" cy="79208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3"/>
          <a:stretch/>
        </p:blipFill>
        <p:spPr>
          <a:xfrm>
            <a:off x="821922" y="2492896"/>
            <a:ext cx="3508043" cy="3140457"/>
          </a:xfrm>
          <a:prstGeom prst="rect">
            <a:avLst/>
          </a:prstGeom>
        </p:spPr>
      </p:pic>
      <p:sp>
        <p:nvSpPr>
          <p:cNvPr id="9" name="8 Elipse"/>
          <p:cNvSpPr/>
          <p:nvPr/>
        </p:nvSpPr>
        <p:spPr>
          <a:xfrm>
            <a:off x="821922" y="3140968"/>
            <a:ext cx="1711917" cy="172819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9 CuadroTexto"/>
          <p:cNvSpPr txBox="1"/>
          <p:nvPr/>
        </p:nvSpPr>
        <p:spPr>
          <a:xfrm>
            <a:off x="899592" y="3615988"/>
            <a:ext cx="14213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800" b="1" dirty="0" smtClean="0">
                <a:solidFill>
                  <a:schemeClr val="bg1"/>
                </a:solidFill>
              </a:rPr>
              <a:t>15,5%</a:t>
            </a:r>
            <a:endParaRPr lang="es-CL" sz="3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05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074"/>
            <a:ext cx="9144000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02565"/>
            <a:ext cx="9144000" cy="18281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72" y="152814"/>
            <a:ext cx="8742815" cy="755906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221672" y="376991"/>
            <a:ext cx="7590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C00000"/>
                </a:solidFill>
                <a:latin typeface="Gill Sans MT" pitchFamily="34" charset="0"/>
              </a:rPr>
              <a:t>2.</a:t>
            </a:r>
            <a:r>
              <a:rPr lang="es-CL" sz="24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</a:rPr>
              <a:t> </a:t>
            </a:r>
            <a:r>
              <a:rPr lang="es-CL" sz="2400" b="1" dirty="0" err="1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</a:rPr>
              <a:t>Simce</a:t>
            </a:r>
            <a:r>
              <a:rPr lang="es-CL" sz="2400" b="1" dirty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</a:rPr>
              <a:t> 2017, Lenguaje y Matemática  4° Básico</a:t>
            </a:r>
            <a:r>
              <a:rPr lang="es-CL" sz="24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</a:p>
        </p:txBody>
      </p:sp>
      <p:pic>
        <p:nvPicPr>
          <p:cNvPr id="13" name="Imagen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90" y="1284572"/>
            <a:ext cx="5669516" cy="23611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90" y="3861048"/>
            <a:ext cx="5673008" cy="23781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516" y="4806305"/>
            <a:ext cx="2090932" cy="48768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516" y="2221239"/>
            <a:ext cx="2090932" cy="48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63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02565"/>
            <a:ext cx="9144000" cy="182819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72" y="152814"/>
            <a:ext cx="8742815" cy="755906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221672" y="376991"/>
            <a:ext cx="751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2. </a:t>
            </a:r>
            <a:r>
              <a:rPr lang="es-CL" sz="2400" b="1" dirty="0" err="1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Simce</a:t>
            </a:r>
            <a:r>
              <a:rPr lang="es-CL" sz="2400" b="1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 2017, Lenguaje y Matemática 8</a:t>
            </a:r>
            <a:r>
              <a:rPr lang="es-CL" sz="2400" b="1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° </a:t>
            </a:r>
            <a:r>
              <a:rPr lang="es-CL" sz="2400" b="1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Básico</a:t>
            </a:r>
          </a:p>
        </p:txBody>
      </p:sp>
      <p:pic>
        <p:nvPicPr>
          <p:cNvPr id="14" name="Imagen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272569"/>
            <a:ext cx="5669516" cy="2362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868890"/>
            <a:ext cx="5664130" cy="2362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516" y="2221310"/>
            <a:ext cx="2090932" cy="487681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516" y="4806304"/>
            <a:ext cx="2090932" cy="48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3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02565"/>
            <a:ext cx="9144000" cy="182819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72" y="152814"/>
            <a:ext cx="8742815" cy="755906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221672" y="376991"/>
            <a:ext cx="751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2. </a:t>
            </a:r>
            <a:r>
              <a:rPr lang="es-CL" sz="2400" b="1" dirty="0" err="1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Simce</a:t>
            </a:r>
            <a:r>
              <a:rPr lang="es-CL" sz="2400" b="1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 2017, Lenguaje y Matemática </a:t>
            </a:r>
            <a:r>
              <a:rPr lang="es-CL" sz="2400" b="1" dirty="0" smtClean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II </a:t>
            </a:r>
            <a:r>
              <a:rPr lang="es-CL" sz="2400" b="1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Medio</a:t>
            </a:r>
          </a:p>
        </p:txBody>
      </p:sp>
      <p:pic>
        <p:nvPicPr>
          <p:cNvPr id="9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43" y="1263428"/>
            <a:ext cx="5698779" cy="23670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n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861048"/>
            <a:ext cx="5669516" cy="22723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516" y="2221310"/>
            <a:ext cx="2090932" cy="487681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589" y="4806304"/>
            <a:ext cx="2090932" cy="48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9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02565"/>
            <a:ext cx="9144000" cy="182819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72" y="152814"/>
            <a:ext cx="8742815" cy="755906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221672" y="376991"/>
            <a:ext cx="7950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C00000"/>
                </a:solidFill>
                <a:latin typeface="Gill Sans MT" pitchFamily="34" charset="0"/>
                <a:cs typeface="Calibri" panose="020F0502020204030204" pitchFamily="34" charset="0"/>
              </a:rPr>
              <a:t>2.</a:t>
            </a:r>
            <a:r>
              <a:rPr lang="es-CL" sz="2400" b="1" dirty="0" smtClean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 PSU</a:t>
            </a:r>
            <a:r>
              <a:rPr lang="es-CL" sz="2400" b="1" dirty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, </a:t>
            </a:r>
            <a:r>
              <a:rPr lang="es-CL" sz="2400" b="1" dirty="0" smtClean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  <a:cs typeface="Calibri" panose="020F0502020204030204" pitchFamily="34" charset="0"/>
              </a:rPr>
              <a:t>comparativo resultados FBE 2015-2017</a:t>
            </a:r>
            <a:endParaRPr lang="es-ES_tradnl" sz="2400" b="1" dirty="0">
              <a:solidFill>
                <a:schemeClr val="tx2">
                  <a:lumMod val="75000"/>
                </a:schemeClr>
              </a:solidFill>
              <a:latin typeface="Gill Sans MT" pitchFamily="34" charset="0"/>
              <a:cs typeface="Calibri" panose="020F0502020204030204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344" y="1651326"/>
            <a:ext cx="6559309" cy="351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78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146</Words>
  <Application>Microsoft Macintosh PowerPoint</Application>
  <PresentationFormat>Presentación en pantalla (4:3)</PresentationFormat>
  <Paragraphs>25</Paragraphs>
  <Slides>16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Rodrigo Ramírez</dc:creator>
  <cp:lastModifiedBy>Rodrigo Ramírez</cp:lastModifiedBy>
  <cp:revision>2</cp:revision>
  <dcterms:created xsi:type="dcterms:W3CDTF">2018-12-08T22:13:16Z</dcterms:created>
  <dcterms:modified xsi:type="dcterms:W3CDTF">2018-12-08T22:15:10Z</dcterms:modified>
</cp:coreProperties>
</file>