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3" r:id="rId2"/>
    <p:sldId id="392" r:id="rId3"/>
    <p:sldId id="393" r:id="rId4"/>
    <p:sldId id="394" r:id="rId5"/>
    <p:sldId id="433" r:id="rId6"/>
    <p:sldId id="395" r:id="rId7"/>
    <p:sldId id="432" r:id="rId8"/>
  </p:sldIdLst>
  <p:sldSz cx="9144000" cy="6858000" type="screen4x3"/>
  <p:notesSz cx="9296400" cy="7010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5" autoAdjust="0"/>
  </p:normalViewPr>
  <p:slideViewPr>
    <p:cSldViewPr>
      <p:cViewPr>
        <p:scale>
          <a:sx n="82" d="100"/>
          <a:sy n="82" d="100"/>
        </p:scale>
        <p:origin x="-2360" y="-9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C506A-A08B-457E-9B15-9652F25535B8}" type="datetimeFigureOut">
              <a:rPr lang="es-CL" smtClean="0"/>
              <a:t>21/1/19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CDA2F-2C84-4624-AD03-6A2E39753CE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4192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550DA8-E65E-4880-AA62-E176DD53A28D}" type="datetimeFigureOut">
              <a:rPr lang="es-CL" smtClean="0"/>
              <a:t>21/1/19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17FD59-B7C8-4493-8E3E-430A4700081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284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8ED4-A2C4-4ED7-BC33-6057A2463A17}" type="datetimeFigureOut">
              <a:rPr lang="es-CL" smtClean="0"/>
              <a:pPr/>
              <a:t>21/1/19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940-B21D-492C-B3E5-0897152A4769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56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8ED4-A2C4-4ED7-BC33-6057A2463A17}" type="datetimeFigureOut">
              <a:rPr lang="es-CL" smtClean="0"/>
              <a:pPr/>
              <a:t>21/1/19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940-B21D-492C-B3E5-0897152A4769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97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8ED4-A2C4-4ED7-BC33-6057A2463A17}" type="datetimeFigureOut">
              <a:rPr lang="es-CL" smtClean="0"/>
              <a:pPr/>
              <a:t>21/1/19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940-B21D-492C-B3E5-0897152A4769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262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8ED4-A2C4-4ED7-BC33-6057A2463A17}" type="datetimeFigureOut">
              <a:rPr lang="es-CL" smtClean="0"/>
              <a:pPr/>
              <a:t>21/1/19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940-B21D-492C-B3E5-0897152A4769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899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8ED4-A2C4-4ED7-BC33-6057A2463A17}" type="datetimeFigureOut">
              <a:rPr lang="es-CL" smtClean="0"/>
              <a:pPr/>
              <a:t>21/1/19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940-B21D-492C-B3E5-0897152A4769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075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8ED4-A2C4-4ED7-BC33-6057A2463A17}" type="datetimeFigureOut">
              <a:rPr lang="es-CL" smtClean="0"/>
              <a:pPr/>
              <a:t>21/1/19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940-B21D-492C-B3E5-0897152A4769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8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8ED4-A2C4-4ED7-BC33-6057A2463A17}" type="datetimeFigureOut">
              <a:rPr lang="es-CL" smtClean="0"/>
              <a:pPr/>
              <a:t>21/1/19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940-B21D-492C-B3E5-0897152A4769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467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8ED4-A2C4-4ED7-BC33-6057A2463A17}" type="datetimeFigureOut">
              <a:rPr lang="es-CL" smtClean="0"/>
              <a:pPr/>
              <a:t>21/1/19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940-B21D-492C-B3E5-0897152A4769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150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8ED4-A2C4-4ED7-BC33-6057A2463A17}" type="datetimeFigureOut">
              <a:rPr lang="es-CL" smtClean="0"/>
              <a:pPr/>
              <a:t>21/1/19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940-B21D-492C-B3E5-0897152A4769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780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8ED4-A2C4-4ED7-BC33-6057A2463A17}" type="datetimeFigureOut">
              <a:rPr lang="es-CL" smtClean="0"/>
              <a:pPr/>
              <a:t>21/1/19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940-B21D-492C-B3E5-0897152A4769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323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8ED4-A2C4-4ED7-BC33-6057A2463A17}" type="datetimeFigureOut">
              <a:rPr lang="es-CL" smtClean="0"/>
              <a:pPr/>
              <a:t>21/1/19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3940-B21D-492C-B3E5-0897152A4769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821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8ED4-A2C4-4ED7-BC33-6057A2463A17}" type="datetimeFigureOut">
              <a:rPr lang="es-CL" smtClean="0"/>
              <a:pPr/>
              <a:t>21/1/19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3940-B21D-492C-B3E5-0897152A4769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445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ocs.google.com/spreadsheets/d/1oUVt5mWoWvi_S5jBw2UCzFx43jtzUNTJKj2GSqZLwAA/edit%23gid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" y="-14955"/>
            <a:ext cx="9144000" cy="6793974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>
          <a:xfrm>
            <a:off x="333519" y="5164334"/>
            <a:ext cx="8496944" cy="1565278"/>
          </a:xfrm>
          <a:prstGeom prst="round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02565"/>
            <a:ext cx="9144000" cy="18281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81845" y="5268817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tx2"/>
                </a:solidFill>
              </a:rPr>
              <a:t>Programa Cultural </a:t>
            </a:r>
            <a:r>
              <a:rPr lang="es-CL" sz="4000" b="1" dirty="0" smtClean="0">
                <a:solidFill>
                  <a:schemeClr val="tx2"/>
                </a:solidFill>
              </a:rPr>
              <a:t>2018</a:t>
            </a:r>
            <a:endParaRPr lang="es-CL" sz="4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5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02565"/>
            <a:ext cx="9144000" cy="18281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72" y="404664"/>
            <a:ext cx="8742815" cy="75590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78154" y="521007"/>
            <a:ext cx="643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Programa Cultural 2018</a:t>
            </a:r>
            <a:endParaRPr lang="es-CL" sz="2800" dirty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1672" y="126876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chemeClr val="accent1">
                    <a:lumMod val="50000"/>
                  </a:schemeClr>
                </a:solidFill>
              </a:rPr>
              <a:t>Misión: </a:t>
            </a:r>
            <a:r>
              <a:rPr lang="es-CL" dirty="0" smtClean="0">
                <a:solidFill>
                  <a:schemeClr val="accent1">
                    <a:lumMod val="50000"/>
                  </a:schemeClr>
                </a:solidFill>
              </a:rPr>
              <a:t>Potenciar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la formación integral de los alumnos de </a:t>
            </a:r>
            <a:r>
              <a:rPr lang="es-CL" dirty="0" smtClean="0">
                <a:solidFill>
                  <a:schemeClr val="accent1">
                    <a:lumMod val="50000"/>
                  </a:schemeClr>
                </a:solidFill>
              </a:rPr>
              <a:t>pre kínder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s-CL" dirty="0" smtClean="0">
                <a:solidFill>
                  <a:schemeClr val="accent1">
                    <a:lumMod val="50000"/>
                  </a:schemeClr>
                </a:solidFill>
              </a:rPr>
              <a:t>cuarto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s-CL" dirty="0" smtClean="0">
                <a:solidFill>
                  <a:schemeClr val="accent1">
                    <a:lumMod val="50000"/>
                  </a:schemeClr>
                </a:solidFill>
              </a:rPr>
              <a:t>edio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, a través de experiencias en los ámbitos artísticos, académicos, deportivos y musicales, que permitan el desarrollo del capital cultural de los niños y jóvenes de Belén Educa. </a:t>
            </a:r>
            <a:endParaRPr lang="es-CL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58023"/>
              </p:ext>
            </p:extLst>
          </p:nvPr>
        </p:nvGraphicFramePr>
        <p:xfrm>
          <a:off x="4658516" y="2204864"/>
          <a:ext cx="3916395" cy="2119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176"/>
                <a:gridCol w="1187954"/>
                <a:gridCol w="1184265"/>
              </a:tblGrid>
              <a:tr h="388676">
                <a:tc gridSpan="3"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Resultado programa cultural</a:t>
                      </a:r>
                      <a:r>
                        <a:rPr lang="es-CL" sz="1600" baseline="0" dirty="0" smtClean="0"/>
                        <a:t> estudiantes</a:t>
                      </a:r>
                      <a:endParaRPr lang="es-C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88676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Año</a:t>
                      </a:r>
                      <a:endParaRPr lang="es-C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2016</a:t>
                      </a:r>
                      <a:endParaRPr lang="es-C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2017</a:t>
                      </a:r>
                      <a:endParaRPr lang="es-CL" sz="1600" dirty="0"/>
                    </a:p>
                  </a:txBody>
                  <a:tcPr anchor="ctr"/>
                </a:tc>
              </a:tr>
              <a:tr h="670865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N°</a:t>
                      </a:r>
                      <a:r>
                        <a:rPr lang="es-CL" sz="1600" baseline="0" dirty="0" smtClean="0"/>
                        <a:t> </a:t>
                      </a:r>
                      <a:r>
                        <a:rPr lang="es-CL" sz="1600" dirty="0" smtClean="0"/>
                        <a:t>Visitas pedagógicas</a:t>
                      </a:r>
                      <a:endParaRPr lang="es-C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16.284</a:t>
                      </a:r>
                      <a:endParaRPr lang="es-C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14.316</a:t>
                      </a:r>
                      <a:endParaRPr lang="es-CL" sz="1600" dirty="0"/>
                    </a:p>
                  </a:txBody>
                  <a:tcPr anchor="ctr"/>
                </a:tc>
              </a:tr>
              <a:tr h="670865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N° visitas</a:t>
                      </a:r>
                      <a:r>
                        <a:rPr lang="es-CL" sz="1600" baseline="0" dirty="0" smtClean="0"/>
                        <a:t> colaboradores</a:t>
                      </a:r>
                      <a:endParaRPr lang="es-C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170</a:t>
                      </a:r>
                      <a:endParaRPr lang="es-C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670</a:t>
                      </a:r>
                      <a:endParaRPr lang="es-CL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3" descr="C:\Users\Prestamo\Downloads\2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1"/>
            <a:ext cx="3472886" cy="22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Javiera.Reyes\Desktop\Fotos\ARTEQUIN\Premiación Artequin\DSC0162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9" r="15329"/>
          <a:stretch/>
        </p:blipFill>
        <p:spPr bwMode="auto">
          <a:xfrm>
            <a:off x="3093668" y="4428098"/>
            <a:ext cx="2812648" cy="22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4.googleusercontent.com/x7YwQcqqMxB0toCTk20QaAEfKdpLn-2jwX8LUufcS2uUiDUT_r7HjpZoK1QA5vFW1tT_wDpjgwbnu7-QSx8H5cK8ofbyUF9dOr0wUt8vTKiXuh6ejG91qe07dfnt2Wa78K7KFQ_Q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r="12457"/>
          <a:stretch/>
        </p:blipFill>
        <p:spPr bwMode="auto">
          <a:xfrm>
            <a:off x="5787342" y="4437112"/>
            <a:ext cx="3356658" cy="22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33578" y="2564904"/>
            <a:ext cx="412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chemeClr val="accent1">
                    <a:lumMod val="50000"/>
                  </a:schemeClr>
                </a:solidFill>
              </a:rPr>
              <a:t>Lineamiento 2.3</a:t>
            </a:r>
            <a:r>
              <a:rPr lang="es-CL" dirty="0" smtClean="0">
                <a:solidFill>
                  <a:schemeClr val="accent1">
                    <a:lumMod val="50000"/>
                  </a:schemeClr>
                </a:solidFill>
              </a:rPr>
              <a:t>: Consolidar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el desarrollo de una cultura inclusiva en los colegios de FBE que asegure las oportunidades para el aprendizaje de todos los </a:t>
            </a:r>
            <a:r>
              <a:rPr lang="es-CL" dirty="0" smtClean="0">
                <a:solidFill>
                  <a:schemeClr val="accent1">
                    <a:lumMod val="50000"/>
                  </a:schemeClr>
                </a:solidFill>
              </a:rPr>
              <a:t>estudiantes.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0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02565"/>
            <a:ext cx="9144000" cy="18281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684" y="332656"/>
            <a:ext cx="8742815" cy="75590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03934" y="448999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Escalera Cultural </a:t>
            </a:r>
            <a:endParaRPr lang="es-CL" sz="28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grpSp>
        <p:nvGrpSpPr>
          <p:cNvPr id="27" name="Agrupar 20"/>
          <p:cNvGrpSpPr/>
          <p:nvPr/>
        </p:nvGrpSpPr>
        <p:grpSpPr>
          <a:xfrm>
            <a:off x="618221" y="1514178"/>
            <a:ext cx="7632768" cy="4867613"/>
            <a:chOff x="335579" y="841805"/>
            <a:chExt cx="11526382" cy="5522547"/>
          </a:xfrm>
        </p:grpSpPr>
        <p:sp>
          <p:nvSpPr>
            <p:cNvPr id="28" name="Cubo 3"/>
            <p:cNvSpPr/>
            <p:nvPr/>
          </p:nvSpPr>
          <p:spPr>
            <a:xfrm>
              <a:off x="335579" y="5980185"/>
              <a:ext cx="7209544" cy="384167"/>
            </a:xfrm>
            <a:prstGeom prst="cube">
              <a:avLst/>
            </a:prstGeom>
            <a:solidFill>
              <a:srgbClr val="CC0066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Pre kínder: Museo Artequín</a:t>
              </a:r>
            </a:p>
            <a:p>
              <a:endParaRPr lang="es-ES" sz="2000" dirty="0">
                <a:solidFill>
                  <a:srgbClr val="FF0000"/>
                </a:solidFill>
              </a:endParaRPr>
            </a:p>
          </p:txBody>
        </p:sp>
        <p:sp>
          <p:nvSpPr>
            <p:cNvPr id="29" name="Cubo 7"/>
            <p:cNvSpPr/>
            <p:nvPr/>
          </p:nvSpPr>
          <p:spPr>
            <a:xfrm>
              <a:off x="667587" y="5578312"/>
              <a:ext cx="7236001" cy="384167"/>
            </a:xfrm>
            <a:prstGeom prst="cube">
              <a:avLst/>
            </a:prstGeom>
            <a:solidFill>
              <a:srgbClr val="CC0066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Kínder: Museo Artequín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ubo 8"/>
            <p:cNvSpPr/>
            <p:nvPr/>
          </p:nvSpPr>
          <p:spPr>
            <a:xfrm>
              <a:off x="1025254" y="5211850"/>
              <a:ext cx="7236001" cy="384167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Primero Básico: Museo Interactivo Mirador  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Cubo 9"/>
            <p:cNvSpPr/>
            <p:nvPr/>
          </p:nvSpPr>
          <p:spPr>
            <a:xfrm>
              <a:off x="1382920" y="4814853"/>
              <a:ext cx="7236001" cy="396997"/>
            </a:xfrm>
            <a:prstGeom prst="cub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Segundo Básico: Buin Zoo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Cubo 10"/>
            <p:cNvSpPr/>
            <p:nvPr/>
          </p:nvSpPr>
          <p:spPr>
            <a:xfrm>
              <a:off x="1766245" y="4412574"/>
              <a:ext cx="7236001" cy="402280"/>
            </a:xfrm>
            <a:prstGeom prst="cub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Tercero Básico: Kidzania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ubo 11"/>
            <p:cNvSpPr/>
            <p:nvPr/>
          </p:nvSpPr>
          <p:spPr>
            <a:xfrm>
              <a:off x="2123912" y="4028408"/>
              <a:ext cx="7236001" cy="384167"/>
            </a:xfrm>
            <a:prstGeom prst="cube">
              <a:avLst/>
            </a:prstGeom>
            <a:solidFill>
              <a:srgbClr val="CC0066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Cuarto Básico: Museo Precolombino, MUI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Cubo 12"/>
            <p:cNvSpPr/>
            <p:nvPr/>
          </p:nvSpPr>
          <p:spPr>
            <a:xfrm>
              <a:off x="2465020" y="3543154"/>
              <a:ext cx="7236001" cy="485255"/>
            </a:xfrm>
            <a:prstGeom prst="cub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Quinto Básico: MUI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Cubo 13"/>
            <p:cNvSpPr/>
            <p:nvPr/>
          </p:nvSpPr>
          <p:spPr>
            <a:xfrm>
              <a:off x="2864902" y="3147695"/>
              <a:ext cx="7236001" cy="395458"/>
            </a:xfrm>
            <a:prstGeom prst="cube">
              <a:avLst/>
            </a:prstGeom>
            <a:solidFill>
              <a:srgbClr val="CC0066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Sexto Básico: MAVI , Corpartes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Cubo 14"/>
            <p:cNvSpPr/>
            <p:nvPr/>
          </p:nvSpPr>
          <p:spPr>
            <a:xfrm>
              <a:off x="3211293" y="2784788"/>
              <a:ext cx="7213406" cy="362907"/>
            </a:xfrm>
            <a:prstGeom prst="cube">
              <a:avLst/>
            </a:prstGeom>
            <a:solidFill>
              <a:srgbClr val="CC0066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Séptimo Básico: Museo de arte Precolombino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Cubo 15"/>
            <p:cNvSpPr/>
            <p:nvPr/>
          </p:nvSpPr>
          <p:spPr>
            <a:xfrm>
              <a:off x="3556130" y="2394240"/>
              <a:ext cx="7171150" cy="390547"/>
            </a:xfrm>
            <a:prstGeom prst="cube">
              <a:avLst/>
            </a:prstGeom>
            <a:solidFill>
              <a:srgbClr val="CC0066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Octavo Básico: Museo </a:t>
              </a:r>
              <a:r>
                <a:rPr lang="es-ES" b="1" dirty="0">
                  <a:solidFill>
                    <a:schemeClr val="bg1"/>
                  </a:solidFill>
                </a:rPr>
                <a:t>de la </a:t>
              </a:r>
              <a:r>
                <a:rPr lang="es-ES" b="1" dirty="0" smtClean="0">
                  <a:solidFill>
                    <a:schemeClr val="bg1"/>
                  </a:solidFill>
                </a:rPr>
                <a:t>Solidaridad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Cubo 16"/>
            <p:cNvSpPr/>
            <p:nvPr/>
          </p:nvSpPr>
          <p:spPr>
            <a:xfrm>
              <a:off x="3927123" y="2008465"/>
              <a:ext cx="7102739" cy="385776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Primero Medio: CCPLM,  Cineteca Nacional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Cubo 17"/>
            <p:cNvSpPr/>
            <p:nvPr/>
          </p:nvSpPr>
          <p:spPr>
            <a:xfrm>
              <a:off x="4298815" y="1635920"/>
              <a:ext cx="7033628" cy="372545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Segundo Medio: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Corpartes</a:t>
              </a:r>
              <a:r>
                <a:rPr lang="es-ES" b="1" dirty="0" smtClean="0">
                  <a:solidFill>
                    <a:schemeClr val="bg1"/>
                  </a:solidFill>
                </a:rPr>
                <a:t>, Teatro Municipal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Cubo 18"/>
            <p:cNvSpPr/>
            <p:nvPr/>
          </p:nvSpPr>
          <p:spPr>
            <a:xfrm>
              <a:off x="4643254" y="1247680"/>
              <a:ext cx="6991770" cy="388240"/>
            </a:xfrm>
            <a:prstGeom prst="cub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Tercero Medio TP: Teatro Municipal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Cubo 19"/>
            <p:cNvSpPr/>
            <p:nvPr/>
          </p:nvSpPr>
          <p:spPr>
            <a:xfrm>
              <a:off x="5079833" y="841805"/>
              <a:ext cx="6782128" cy="405875"/>
            </a:xfrm>
            <a:prstGeom prst="cub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Cuarto Medio TP: Teatro Municipal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55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592" y="259397"/>
            <a:ext cx="8742815" cy="75590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95536" y="259397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Coordinación de acciones</a:t>
            </a:r>
            <a:endParaRPr lang="es-CL" sz="2800" dirty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02565"/>
            <a:ext cx="9144000" cy="182819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55355"/>
              </p:ext>
            </p:extLst>
          </p:nvPr>
        </p:nvGraphicFramePr>
        <p:xfrm>
          <a:off x="1524000" y="1195959"/>
          <a:ext cx="6096000" cy="5151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Relaciones</a:t>
                      </a:r>
                      <a:r>
                        <a:rPr lang="es-CL" baseline="0" dirty="0" smtClean="0"/>
                        <a:t> Institucionales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Encargado de Cultura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Profesores a cargo de visitas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Búsqueda</a:t>
                      </a:r>
                      <a:r>
                        <a:rPr lang="es-CL" sz="1400" baseline="0" dirty="0" smtClean="0"/>
                        <a:t> de acuerdos y convenios con entidades culturales.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Agendar visitas pedagógicas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Coordinar</a:t>
                      </a:r>
                      <a:r>
                        <a:rPr lang="es-CL" sz="1400" baseline="0" dirty="0" smtClean="0"/>
                        <a:t> con encargada VP </a:t>
                      </a:r>
                      <a:r>
                        <a:rPr lang="es-CL" sz="1400" b="0" baseline="0" dirty="0" smtClean="0"/>
                        <a:t>y</a:t>
                      </a:r>
                      <a:r>
                        <a:rPr lang="es-CL" sz="1400" b="1" baseline="0" dirty="0" smtClean="0"/>
                        <a:t> verificar pago </a:t>
                      </a:r>
                      <a:r>
                        <a:rPr lang="es-CL" sz="1400" baseline="0" dirty="0" smtClean="0"/>
                        <a:t>de las instituciones.</a:t>
                      </a:r>
                      <a:endParaRPr lang="es-C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Monitorear asistencia</a:t>
                      </a:r>
                      <a:r>
                        <a:rPr lang="es-CL" sz="1400" baseline="0" dirty="0" smtClean="0"/>
                        <a:t> de VP y cumplimiento de cupos de convenios.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Informar a RRII de las visitas y</a:t>
                      </a:r>
                      <a:r>
                        <a:rPr lang="es-CL" sz="1400" baseline="0" dirty="0" smtClean="0"/>
                        <a:t> comunicar problemas o solicitudes.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Levantar</a:t>
                      </a:r>
                      <a:r>
                        <a:rPr lang="es-CL" sz="1400" baseline="0" dirty="0" smtClean="0"/>
                        <a:t> solicitudes de exposiciones, entidades culturales, necesidades.</a:t>
                      </a:r>
                      <a:endParaRPr lang="es-C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b="0" dirty="0" smtClean="0"/>
                        <a:t>Recepción de fotografías</a:t>
                      </a:r>
                      <a:r>
                        <a:rPr lang="es-CL" sz="1400" b="0" baseline="0" dirty="0" smtClean="0"/>
                        <a:t> y comentarios (grupo </a:t>
                      </a:r>
                      <a:r>
                        <a:rPr lang="es-CL" sz="1400" b="0" baseline="0" dirty="0" err="1" smtClean="0"/>
                        <a:t>whatsapp</a:t>
                      </a:r>
                      <a:r>
                        <a:rPr lang="es-CL" sz="1400" b="0" baseline="0" dirty="0" smtClean="0"/>
                        <a:t>)</a:t>
                      </a:r>
                      <a:endParaRPr lang="es-C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Coordinar</a:t>
                      </a:r>
                      <a:r>
                        <a:rPr lang="es-CL" sz="1400" baseline="0" dirty="0" smtClean="0"/>
                        <a:t> visita: permisos (apoderados), solicitud provincial y buses.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Preocuparse</a:t>
                      </a:r>
                      <a:r>
                        <a:rPr lang="es-CL" sz="1400" baseline="0" dirty="0" smtClean="0"/>
                        <a:t> por el orden, respeto, puntualidad y adecuada actitud de los estudiantes.</a:t>
                      </a:r>
                      <a:endParaRPr lang="es-C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Realización</a:t>
                      </a:r>
                      <a:r>
                        <a:rPr lang="es-CL" sz="1400" baseline="0" dirty="0" smtClean="0"/>
                        <a:t> de i</a:t>
                      </a:r>
                      <a:r>
                        <a:rPr lang="es-CL" sz="1400" dirty="0" smtClean="0"/>
                        <a:t>nformes de fidelización y renovación de convenios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Informar a subdirectoras del programa anual y</a:t>
                      </a:r>
                      <a:r>
                        <a:rPr lang="es-CL" sz="1400" baseline="0" dirty="0" smtClean="0"/>
                        <a:t> VP.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Acompañar en todo momento a los estudiantes.</a:t>
                      </a:r>
                      <a:endParaRPr lang="es-C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baseline="0" dirty="0" smtClean="0"/>
                        <a:t>Ayudar a encargados ante eventuales inconvenientes de las VP y experiencias de los colegios.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Enviar fotografías y comentarios de las salidas</a:t>
                      </a:r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Recoger/trabajar</a:t>
                      </a:r>
                      <a:r>
                        <a:rPr lang="es-CL" sz="1400" baseline="0" dirty="0" smtClean="0"/>
                        <a:t> sobre</a:t>
                      </a:r>
                      <a:r>
                        <a:rPr lang="es-CL" sz="1400" dirty="0" smtClean="0"/>
                        <a:t> la</a:t>
                      </a:r>
                      <a:r>
                        <a:rPr lang="es-CL" sz="1400" baseline="0" dirty="0" smtClean="0"/>
                        <a:t> experiencia en la clase.</a:t>
                      </a:r>
                      <a:endParaRPr lang="es-C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68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592" y="259397"/>
            <a:ext cx="8742815" cy="75590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1162" y="259397"/>
            <a:ext cx="650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Programa Cultural Colaboradores 2018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02565"/>
            <a:ext cx="9144000" cy="182819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82600"/>
              </p:ext>
            </p:extLst>
          </p:nvPr>
        </p:nvGraphicFramePr>
        <p:xfrm>
          <a:off x="827584" y="1340768"/>
          <a:ext cx="7874457" cy="382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688"/>
                <a:gridCol w="1512168"/>
                <a:gridCol w="1512168"/>
                <a:gridCol w="1584176"/>
                <a:gridCol w="1440160"/>
                <a:gridCol w="864097"/>
              </a:tblGrid>
              <a:tr h="648072"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Abril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Mayo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Junio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Agosto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Max Cupos mes</a:t>
                      </a:r>
                      <a:endParaRPr lang="es-CL" sz="1600" dirty="0"/>
                    </a:p>
                  </a:txBody>
                  <a:tcPr/>
                </a:tc>
              </a:tr>
              <a:tr h="1652698"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KIDZANIA</a:t>
                      </a:r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21:</a:t>
                      </a:r>
                      <a:r>
                        <a:rPr lang="es-CL" sz="1400" b="1" baseline="0" dirty="0" smtClean="0"/>
                        <a:t> </a:t>
                      </a:r>
                    </a:p>
                    <a:p>
                      <a:r>
                        <a:rPr lang="es-CL" sz="1400" baseline="0" dirty="0" smtClean="0"/>
                        <a:t>- Colegio Crescente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05</a:t>
                      </a:r>
                      <a:r>
                        <a:rPr lang="es-CL" sz="1400" dirty="0" smtClean="0"/>
                        <a:t>: </a:t>
                      </a:r>
                    </a:p>
                    <a:p>
                      <a:r>
                        <a:rPr lang="es-CL" sz="1400" dirty="0" smtClean="0"/>
                        <a:t>-Colegio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Silva</a:t>
                      </a:r>
                    </a:p>
                    <a:p>
                      <a:endParaRPr lang="es-CL" sz="1400" b="1" dirty="0" smtClean="0"/>
                    </a:p>
                    <a:p>
                      <a:r>
                        <a:rPr lang="es-CL" sz="1400" b="1" dirty="0" smtClean="0"/>
                        <a:t>26:</a:t>
                      </a:r>
                      <a:r>
                        <a:rPr lang="es-CL" sz="1400" b="1" baseline="0" dirty="0" smtClean="0"/>
                        <a:t> </a:t>
                      </a:r>
                      <a:r>
                        <a:rPr lang="es-CL" sz="1400" b="1" dirty="0" smtClean="0"/>
                        <a:t> </a:t>
                      </a:r>
                    </a:p>
                    <a:p>
                      <a:r>
                        <a:rPr lang="es-CL" sz="1400" dirty="0" smtClean="0"/>
                        <a:t>-Colegio Caro</a:t>
                      </a:r>
                    </a:p>
                    <a:p>
                      <a:r>
                        <a:rPr lang="es-CL" sz="1400" dirty="0" smtClean="0"/>
                        <a:t>-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Colegio L. Sazié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02: </a:t>
                      </a:r>
                    </a:p>
                    <a:p>
                      <a:r>
                        <a:rPr lang="es-CL" sz="1400" dirty="0" smtClean="0"/>
                        <a:t>-Colegio</a:t>
                      </a:r>
                      <a:r>
                        <a:rPr lang="es-CL" sz="1400" baseline="0" dirty="0" smtClean="0"/>
                        <a:t> Oviedo -Colegio San Fco</a:t>
                      </a:r>
                    </a:p>
                    <a:p>
                      <a:r>
                        <a:rPr lang="es-CL" sz="1400" baseline="0" dirty="0" smtClean="0"/>
                        <a:t>-Colegio: Juan L. Undurraga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25</a:t>
                      </a:r>
                      <a:r>
                        <a:rPr lang="es-CL" sz="1400" b="1" baseline="0" dirty="0" smtClean="0"/>
                        <a:t> o </a:t>
                      </a:r>
                      <a:r>
                        <a:rPr lang="es-CL" sz="1400" b="1" dirty="0" smtClean="0"/>
                        <a:t>26:</a:t>
                      </a:r>
                    </a:p>
                    <a:p>
                      <a:r>
                        <a:rPr lang="es-CL" sz="1400" dirty="0" smtClean="0"/>
                        <a:t>-Colegio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Fresno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100 </a:t>
                      </a:r>
                      <a:endParaRPr lang="es-CL" sz="1600" dirty="0"/>
                    </a:p>
                  </a:txBody>
                  <a:tcPr/>
                </a:tc>
              </a:tr>
              <a:tr h="1348252"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MUI</a:t>
                      </a:r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26:</a:t>
                      </a:r>
                    </a:p>
                    <a:p>
                      <a:r>
                        <a:rPr lang="es-CL" sz="1400" baseline="0" dirty="0" smtClean="0"/>
                        <a:t>-Colegio Juan L. Undurraga </a:t>
                      </a:r>
                    </a:p>
                    <a:p>
                      <a:r>
                        <a:rPr lang="es-CL" sz="1400" baseline="0" dirty="0" smtClean="0"/>
                        <a:t>-Colegio Oviedo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02:</a:t>
                      </a:r>
                    </a:p>
                    <a:p>
                      <a:r>
                        <a:rPr lang="es-CL" sz="1400" dirty="0" smtClean="0"/>
                        <a:t>-Colegio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Silva</a:t>
                      </a:r>
                    </a:p>
                    <a:p>
                      <a:r>
                        <a:rPr lang="es-CL" sz="1400" dirty="0" smtClean="0"/>
                        <a:t>-Colegio Fresno</a:t>
                      </a:r>
                    </a:p>
                    <a:p>
                      <a:r>
                        <a:rPr lang="es-CL" sz="1400" dirty="0" smtClean="0"/>
                        <a:t>-Colegio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Crescente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 smtClean="0"/>
                        <a:t>25:</a:t>
                      </a:r>
                      <a:endParaRPr lang="es-CL" sz="1400" b="1" baseline="0" dirty="0" smtClean="0"/>
                    </a:p>
                    <a:p>
                      <a:r>
                        <a:rPr lang="es-CL" sz="1400" baseline="0" dirty="0" smtClean="0"/>
                        <a:t>-Colegio Caro</a:t>
                      </a:r>
                    </a:p>
                    <a:p>
                      <a:r>
                        <a:rPr lang="es-CL" sz="1400" baseline="0" dirty="0" smtClean="0"/>
                        <a:t>-Colegio San Fco. </a:t>
                      </a:r>
                    </a:p>
                    <a:p>
                      <a:r>
                        <a:rPr lang="es-CL" sz="1400" baseline="0" dirty="0" smtClean="0"/>
                        <a:t>-Colegio L. Sazié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60</a:t>
                      </a:r>
                      <a:endParaRPr lang="es-CL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827583" y="5373216"/>
            <a:ext cx="626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solidFill>
                  <a:schemeClr val="accent1">
                    <a:lumMod val="50000"/>
                  </a:schemeClr>
                </a:solidFill>
              </a:rPr>
              <a:t>Pendientes de agendar visitas colaboradores: </a:t>
            </a:r>
          </a:p>
          <a:p>
            <a:r>
              <a:rPr lang="es-CL" sz="1600" dirty="0" smtClean="0">
                <a:solidFill>
                  <a:srgbClr val="FF0000"/>
                </a:solidFill>
              </a:rPr>
              <a:t>Colegio Manuel Vicuña, Colegio San Alberto Hurtado, Colegio San Damián</a:t>
            </a:r>
            <a:endParaRPr lang="es-C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4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1" y="27384"/>
            <a:ext cx="914400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160" y="288321"/>
            <a:ext cx="8742815" cy="75590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21672" y="40466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¿Con qué trabajaremos?</a:t>
            </a:r>
            <a:endParaRPr lang="es-CL" sz="28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02565"/>
            <a:ext cx="9144000" cy="182819"/>
          </a:xfrm>
          <a:prstGeom prst="rect">
            <a:avLst/>
          </a:prstGeom>
        </p:spPr>
      </p:pic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18038" r="23679" b="12974"/>
          <a:stretch/>
        </p:blipFill>
        <p:spPr bwMode="auto">
          <a:xfrm>
            <a:off x="3372810" y="1772816"/>
            <a:ext cx="5659912" cy="37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1" t="23891" r="54264" b="13669"/>
          <a:stretch/>
        </p:blipFill>
        <p:spPr bwMode="auto">
          <a:xfrm>
            <a:off x="244160" y="1772816"/>
            <a:ext cx="3012083" cy="378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9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02565"/>
            <a:ext cx="9144000" cy="18281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643" y="1587222"/>
            <a:ext cx="6246711" cy="36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15939</TotalTime>
  <Words>464</Words>
  <Application>Microsoft Macintosh PowerPoint</Application>
  <PresentationFormat>Presentación en pantalla (4:3)</PresentationFormat>
  <Paragraphs>85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Fundación Belén Educa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Tania Ogaz</dc:creator>
  <cp:lastModifiedBy>Rodrigo Ramírez</cp:lastModifiedBy>
  <cp:revision>547</cp:revision>
  <cp:lastPrinted>2017-09-12T19:09:13Z</cp:lastPrinted>
  <dcterms:created xsi:type="dcterms:W3CDTF">2017-05-04T12:44:11Z</dcterms:created>
  <dcterms:modified xsi:type="dcterms:W3CDTF">2019-01-21T09:56:27Z</dcterms:modified>
</cp:coreProperties>
</file>